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6" roundtripDataSignature="AMtx7mjIrJFi5U+bhFF9z+QdLYDmPsw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ACCCAC4-6FA9-405B-88F3-34C094B7583D}">
  <a:tblStyle styleId="{6ACCCAC4-6FA9-405B-88F3-34C094B7583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0a1755bc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g20a1755bc3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0a1755bc37_0_1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0a1755bc37_0_1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20a1755bc37_0_1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a1755bc37_0_1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0a1755bc37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20a1755bc37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a1755bc37_0_1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0a1755bc37_0_1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20a1755bc37_0_1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30f25c0061_0_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30f25c0061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30f25c0061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30f25c0061_0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30f25c0061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230f25c0061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30f25c0061_0_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30f25c0061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230f25c0061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30f25c0061_0_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30f25c0061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230f25c0061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101d7543d_2_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3101d7543d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3101d7543d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3101d7543d_2_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3101d7543d_2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3101d7543d_2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3101d7543d_2_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3101d7543d_2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3101d7543d_2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0a1755bc3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g20a1755bc37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3101d7543d_2_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3101d7543d_2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3101d7543d_2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3101d7543d_2_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3101d7543d_2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3101d7543d_2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32bce8a76e_3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32bce8a76e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232bce8a76e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32bce8a76e_3_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32bce8a76e_3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32bce8a76e_3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32bce8a76e_3_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32bce8a76e_3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232bce8a76e_3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3101d7543d_2_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3101d7543d_2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23101d7543d_2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32bce8a76e_3_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32bce8a76e_3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232bce8a76e_3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3101d7543d_1_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3101d7543d_1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23101d7543d_1_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3101d7543d_1_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3101d7543d_1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23101d7543d_1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30f25c0061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9" name="Google Shape;349;g230f25c006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101d7543d_0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101d7543d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g23101d7543d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0a1755bc37_0_10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0a1755bc37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0a1755bc37_0_1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3101d7543d_1_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3101d7543d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3101d7543d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3101d7543d_1_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3101d7543d_1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3101d7543d_1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3101d7543d_1_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3101d7543d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23101d7543d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3101d7543d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3101d7543d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23101d7543d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a1755bc37_0_10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a1755bc37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20a1755bc37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1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2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3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4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4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4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://drive.google.com/file/d/1GMwvtSDa3UPaIimJkd0Ed24QGZ6ipED8/view" TargetMode="External"/><Relationship Id="rId4" Type="http://schemas.openxmlformats.org/officeDocument/2006/relationships/image" Target="../media/image26.jpg"/><Relationship Id="rId5" Type="http://schemas.openxmlformats.org/officeDocument/2006/relationships/hyperlink" Target="http://drive.google.com/file/d/1MHgC80KjynJgB_msY6WE8Q2znQmtjPCA/view" TargetMode="External"/><Relationship Id="rId6" Type="http://schemas.openxmlformats.org/officeDocument/2006/relationships/image" Target="../media/image2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drive.google.com/file/d/1MHgC80KjynJgB_msY6WE8Q2znQmtjPCA/view" TargetMode="External"/><Relationship Id="rId4" Type="http://schemas.openxmlformats.org/officeDocument/2006/relationships/image" Target="../media/image28.jp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8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8.jpg"/><Relationship Id="rId4" Type="http://schemas.openxmlformats.org/officeDocument/2006/relationships/image" Target="../media/image40.jp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g20a1755bc37_0_0"/>
          <p:cNvPicPr preferRelativeResize="0"/>
          <p:nvPr/>
        </p:nvPicPr>
        <p:blipFill rotWithShape="1">
          <a:blip r:embed="rId3">
            <a:alphaModFix/>
          </a:blip>
          <a:srcRect b="12111" l="33612" r="5759" t="0"/>
          <a:stretch/>
        </p:blipFill>
        <p:spPr>
          <a:xfrm>
            <a:off x="0" y="0"/>
            <a:ext cx="5581800" cy="5340300"/>
          </a:xfrm>
          <a:prstGeom prst="diagStripe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59" name="Google Shape;59;g20a1755bc37_0_0"/>
          <p:cNvSpPr txBox="1"/>
          <p:nvPr>
            <p:ph type="ctrTitle"/>
          </p:nvPr>
        </p:nvSpPr>
        <p:spPr>
          <a:xfrm>
            <a:off x="1619250" y="3814625"/>
            <a:ext cx="73026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lang="en-US"/>
              <a:t>ECEN 404 Final Presentation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Team 16: Solar Power Battery</a:t>
            </a:r>
            <a:br>
              <a:rPr lang="en-US"/>
            </a:br>
            <a:r>
              <a:rPr lang="en-US"/>
              <a:t>Lauren Lugo, Tarik Dawson, Clement Ong, Nathan Gil</a:t>
            </a:r>
            <a:br>
              <a:rPr lang="en-US" sz="2455"/>
            </a:br>
            <a:r>
              <a:rPr lang="en-US" sz="2455"/>
              <a:t>Sponsor: </a:t>
            </a:r>
            <a:r>
              <a:rPr lang="en-US" sz="2488"/>
              <a:t>Peng-Hao Huang</a:t>
            </a:r>
            <a:br>
              <a:rPr lang="en-US" sz="2455"/>
            </a:br>
            <a:r>
              <a:rPr lang="en-US" sz="2455"/>
              <a:t>TA: Dalton W. Cyr</a:t>
            </a:r>
            <a:br>
              <a:rPr lang="en-US" sz="2455"/>
            </a:br>
            <a:br>
              <a:rPr lang="en-US" sz="2455"/>
            </a:br>
            <a:endParaRPr sz="2455"/>
          </a:p>
        </p:txBody>
      </p:sp>
      <p:pic>
        <p:nvPicPr>
          <p:cNvPr descr="DLCOE_logo_HWHT.png" id="60" name="Google Shape;60;g20a1755bc37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0a1755bc37_0_1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DC-DC Subsystem Specifications</a:t>
            </a:r>
            <a:endParaRPr/>
          </a:p>
        </p:txBody>
      </p:sp>
      <p:graphicFrame>
        <p:nvGraphicFramePr>
          <p:cNvPr id="175" name="Google Shape;175;g20a1755bc37_0_121"/>
          <p:cNvGraphicFramePr/>
          <p:nvPr/>
        </p:nvGraphicFramePr>
        <p:xfrm>
          <a:off x="920763" y="2112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{6ACCCAC4-6FA9-405B-88F3-34C094B7583D}</a:tableStyleId>
              </a:tblPr>
              <a:tblGrid>
                <a:gridCol w="892525"/>
                <a:gridCol w="892525"/>
                <a:gridCol w="892525"/>
                <a:gridCol w="735600"/>
              </a:tblGrid>
              <a:tr h="302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Specification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Min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Max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Nominal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Solar Input Voltage Sensor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0V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2.6147</a:t>
                      </a:r>
                      <a:r>
                        <a:rPr lang="en-US" sz="800"/>
                        <a:t>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N/A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535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Solar Input Current Sensor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0V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0.2515</a:t>
                      </a:r>
                      <a:r>
                        <a:rPr lang="en-US" sz="800"/>
                        <a:t>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N/A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Output Voltage sensor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0V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2.966V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2.5715V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Output Current Sensor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0V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0.502V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N/A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DC Output (V)</a:t>
                      </a:r>
                      <a:endParaRPr sz="8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uncontrolled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8</a:t>
                      </a:r>
                      <a:r>
                        <a:rPr lang="en-US" sz="800"/>
                        <a:t>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15V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12V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23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DC Output (V) controlled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11.5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12.4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/>
                        <a:t>12V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76" name="Google Shape;176;g20a1755bc37_0_121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6575" y="1824225"/>
            <a:ext cx="2576850" cy="152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g20a1755bc37_0_121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6575" y="3400975"/>
            <a:ext cx="2659299" cy="152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20a1755bc37_0_121" title="Chart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8418" y="5238775"/>
            <a:ext cx="2546781" cy="1574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20a1755bc37_0_121" title="Chart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575" y="4926925"/>
            <a:ext cx="2659299" cy="152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0a1755bc37_0_11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DC-DC Challenges and Solutions</a:t>
            </a:r>
            <a:endParaRPr/>
          </a:p>
        </p:txBody>
      </p:sp>
      <p:sp>
        <p:nvSpPr>
          <p:cNvPr id="186" name="Google Shape;186;g20a1755bc37_0_115"/>
          <p:cNvSpPr txBox="1"/>
          <p:nvPr>
            <p:ph idx="1" type="body"/>
          </p:nvPr>
        </p:nvSpPr>
        <p:spPr>
          <a:xfrm>
            <a:off x="38485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Challenges: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Circuit could not be </a:t>
            </a:r>
            <a:r>
              <a:rPr lang="en-US" sz="1800"/>
              <a:t>simulated or breadboarded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Learning Altium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Original switch was a low side switch and wouldn’t function correctly on DC-DC board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Control not functioning correctly early 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Ensuring sensor voltage would not burn microcontroller board.</a:t>
            </a:r>
            <a:endParaRPr sz="1800"/>
          </a:p>
        </p:txBody>
      </p:sp>
      <p:sp>
        <p:nvSpPr>
          <p:cNvPr id="187" name="Google Shape;187;g20a1755bc37_0_115"/>
          <p:cNvSpPr txBox="1"/>
          <p:nvPr>
            <p:ph idx="1" type="body"/>
          </p:nvPr>
        </p:nvSpPr>
        <p:spPr>
          <a:xfrm>
            <a:off x="46215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Solutions:</a:t>
            </a:r>
            <a:endParaRPr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Design PCB as best as possible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Research and many, many questions.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Changed to a high side switch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Further research into how voltage </a:t>
            </a:r>
            <a:r>
              <a:rPr lang="en-US" sz="1800"/>
              <a:t>control</a:t>
            </a:r>
            <a:r>
              <a:rPr lang="en-US" sz="1800"/>
              <a:t> works.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High gain current sense opamp was replaced with a low gain op amp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a1755bc37_0_1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Results</a:t>
            </a:r>
            <a:endParaRPr/>
          </a:p>
        </p:txBody>
      </p:sp>
      <p:graphicFrame>
        <p:nvGraphicFramePr>
          <p:cNvPr id="194" name="Google Shape;194;g20a1755bc37_0_128"/>
          <p:cNvGraphicFramePr/>
          <p:nvPr/>
        </p:nvGraphicFramePr>
        <p:xfrm>
          <a:off x="1221700" y="20824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{6ACCCAC4-6FA9-405B-88F3-34C094B7583D}</a:tableStyleId>
              </a:tblPr>
              <a:tblGrid>
                <a:gridCol w="3350300"/>
                <a:gridCol w="3350300"/>
              </a:tblGrid>
              <a:tr h="323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Result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Met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90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Subsystem switches off via microcontroller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Yes, system shuts off via microcontroller signal of 3.3V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Subsystem senses input/output voltage/current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Yes, provides </a:t>
                      </a:r>
                      <a:r>
                        <a:rPr lang="en-US" sz="1000"/>
                        <a:t>microcontroller</a:t>
                      </a:r>
                      <a:r>
                        <a:rPr lang="en-US" sz="1000"/>
                        <a:t> 0-3.3V signals that represent the voltage and current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Output voltage is controllable via Microcontroller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Yes, Voltage output changes </a:t>
                      </a:r>
                      <a:r>
                        <a:rPr lang="en-US" sz="1000"/>
                        <a:t>depending</a:t>
                      </a:r>
                      <a:r>
                        <a:rPr lang="en-US" sz="1000"/>
                        <a:t> on microcontroller signal.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48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Provides consistent power to whole system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Yes, 12V supplied up to 5A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95" name="Google Shape;195;g20a1755bc37_0_128"/>
          <p:cNvPicPr preferRelativeResize="0"/>
          <p:nvPr/>
        </p:nvPicPr>
        <p:blipFill rotWithShape="1">
          <a:blip r:embed="rId3">
            <a:alphaModFix/>
          </a:blip>
          <a:srcRect b="36113" l="0" r="0" t="17497"/>
          <a:stretch/>
        </p:blipFill>
        <p:spPr>
          <a:xfrm>
            <a:off x="3411788" y="4324350"/>
            <a:ext cx="2320424" cy="233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30f25c0061_0_3"/>
          <p:cNvSpPr txBox="1"/>
          <p:nvPr>
            <p:ph type="title"/>
          </p:nvPr>
        </p:nvSpPr>
        <p:spPr>
          <a:xfrm>
            <a:off x="584200" y="2514600"/>
            <a:ext cx="8229600" cy="98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DC-AC Inverter Subsystem</a:t>
            </a:r>
            <a:endParaRPr/>
          </a:p>
        </p:txBody>
      </p:sp>
      <p:sp>
        <p:nvSpPr>
          <p:cNvPr id="202" name="Google Shape;202;g230f25c0061_0_3"/>
          <p:cNvSpPr txBox="1"/>
          <p:nvPr/>
        </p:nvSpPr>
        <p:spPr>
          <a:xfrm>
            <a:off x="4000500" y="3502450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Clement Ong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30f25c0061_0_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Overview</a:t>
            </a:r>
            <a:endParaRPr/>
          </a:p>
        </p:txBody>
      </p:sp>
      <p:sp>
        <p:nvSpPr>
          <p:cNvPr id="209" name="Google Shape;209;g230f25c0061_0_9"/>
          <p:cNvSpPr/>
          <p:nvPr/>
        </p:nvSpPr>
        <p:spPr>
          <a:xfrm>
            <a:off x="5610613" y="3141075"/>
            <a:ext cx="5319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g230f25c0061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1888" y="2473088"/>
            <a:ext cx="1877925" cy="147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30f25c0061_0_9"/>
          <p:cNvPicPr preferRelativeResize="0"/>
          <p:nvPr/>
        </p:nvPicPr>
        <p:blipFill rotWithShape="1">
          <a:blip r:embed="rId4">
            <a:alphaModFix/>
          </a:blip>
          <a:srcRect b="17654" l="0" r="31991" t="0"/>
          <a:stretch/>
        </p:blipFill>
        <p:spPr>
          <a:xfrm>
            <a:off x="3468838" y="2350850"/>
            <a:ext cx="1877925" cy="250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230f25c0061_0_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5638" y="2350850"/>
            <a:ext cx="1483125" cy="25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230f25c0061_0_9"/>
          <p:cNvSpPr/>
          <p:nvPr/>
        </p:nvSpPr>
        <p:spPr>
          <a:xfrm>
            <a:off x="2717850" y="3152313"/>
            <a:ext cx="5319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230f25c0061_0_9"/>
          <p:cNvSpPr/>
          <p:nvPr/>
        </p:nvSpPr>
        <p:spPr>
          <a:xfrm rot="5400000">
            <a:off x="7040850" y="4362050"/>
            <a:ext cx="480300" cy="1353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g230f25c0061_0_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0185" y="5138250"/>
            <a:ext cx="1281625" cy="11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230f25c0061_0_9"/>
          <p:cNvSpPr txBox="1"/>
          <p:nvPr/>
        </p:nvSpPr>
        <p:spPr>
          <a:xfrm>
            <a:off x="1080400" y="1950650"/>
            <a:ext cx="13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MCU - PWM</a:t>
            </a:r>
            <a:endParaRPr b="1"/>
          </a:p>
        </p:txBody>
      </p:sp>
      <p:sp>
        <p:nvSpPr>
          <p:cNvPr id="217" name="Google Shape;217;g230f25c0061_0_9"/>
          <p:cNvSpPr txBox="1"/>
          <p:nvPr/>
        </p:nvSpPr>
        <p:spPr>
          <a:xfrm>
            <a:off x="3468838" y="1918700"/>
            <a:ext cx="187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H-Bridge</a:t>
            </a:r>
            <a:endParaRPr b="1"/>
          </a:p>
        </p:txBody>
      </p:sp>
      <p:sp>
        <p:nvSpPr>
          <p:cNvPr id="218" name="Google Shape;218;g230f25c0061_0_9"/>
          <p:cNvSpPr txBox="1"/>
          <p:nvPr/>
        </p:nvSpPr>
        <p:spPr>
          <a:xfrm>
            <a:off x="6457850" y="1936625"/>
            <a:ext cx="135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Step-Up Transformer</a:t>
            </a:r>
            <a:endParaRPr b="1"/>
          </a:p>
        </p:txBody>
      </p:sp>
      <p:sp>
        <p:nvSpPr>
          <p:cNvPr id="219" name="Google Shape;219;g230f25c0061_0_9"/>
          <p:cNvSpPr txBox="1"/>
          <p:nvPr/>
        </p:nvSpPr>
        <p:spPr>
          <a:xfrm>
            <a:off x="6604175" y="4738050"/>
            <a:ext cx="135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AC Outlet</a:t>
            </a:r>
            <a:endParaRPr b="1"/>
          </a:p>
        </p:txBody>
      </p:sp>
      <p:sp>
        <p:nvSpPr>
          <p:cNvPr id="220" name="Google Shape;220;g230f25c0061_0_9"/>
          <p:cNvSpPr txBox="1"/>
          <p:nvPr/>
        </p:nvSpPr>
        <p:spPr>
          <a:xfrm>
            <a:off x="6756575" y="3772750"/>
            <a:ext cx="135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12V to 115V</a:t>
            </a:r>
            <a:endParaRPr sz="1200"/>
          </a:p>
        </p:txBody>
      </p:sp>
      <p:sp>
        <p:nvSpPr>
          <p:cNvPr id="221" name="Google Shape;221;g230f25c0061_0_9"/>
          <p:cNvSpPr txBox="1"/>
          <p:nvPr/>
        </p:nvSpPr>
        <p:spPr>
          <a:xfrm>
            <a:off x="6604200" y="6302375"/>
            <a:ext cx="135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115VAC - 60Hz</a:t>
            </a:r>
            <a:endParaRPr sz="1200"/>
          </a:p>
        </p:txBody>
      </p:sp>
      <p:sp>
        <p:nvSpPr>
          <p:cNvPr id="222" name="Google Shape;222;g230f25c0061_0_9"/>
          <p:cNvSpPr txBox="1"/>
          <p:nvPr/>
        </p:nvSpPr>
        <p:spPr>
          <a:xfrm>
            <a:off x="1015650" y="4915875"/>
            <a:ext cx="156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PWM Freq - 25KHz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PWm Period - 40us </a:t>
            </a:r>
            <a:endParaRPr sz="1200"/>
          </a:p>
        </p:txBody>
      </p:sp>
      <p:sp>
        <p:nvSpPr>
          <p:cNvPr id="223" name="Google Shape;223;g230f25c0061_0_9"/>
          <p:cNvSpPr txBox="1"/>
          <p:nvPr/>
        </p:nvSpPr>
        <p:spPr>
          <a:xfrm>
            <a:off x="3595425" y="4883025"/>
            <a:ext cx="1565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Inverting H-Bridge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30f25c0061_0_2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DC-AC Challenges and Solutions</a:t>
            </a:r>
            <a:endParaRPr/>
          </a:p>
        </p:txBody>
      </p:sp>
      <p:sp>
        <p:nvSpPr>
          <p:cNvPr id="230" name="Google Shape;230;g230f25c0061_0_21"/>
          <p:cNvSpPr txBox="1"/>
          <p:nvPr>
            <p:ph idx="1" type="body"/>
          </p:nvPr>
        </p:nvSpPr>
        <p:spPr>
          <a:xfrm>
            <a:off x="38485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Challenges:</a:t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Coding PWM to produce correct output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No output from MOSFET driver, causing H-bridge malfunction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Smoking MOSFET driver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Significant power loss when connected to transformer</a:t>
            </a:r>
            <a:endParaRPr sz="1800"/>
          </a:p>
        </p:txBody>
      </p:sp>
      <p:sp>
        <p:nvSpPr>
          <p:cNvPr id="231" name="Google Shape;231;g230f25c0061_0_21"/>
          <p:cNvSpPr txBox="1"/>
          <p:nvPr>
            <p:ph idx="1" type="body"/>
          </p:nvPr>
        </p:nvSpPr>
        <p:spPr>
          <a:xfrm>
            <a:off x="46215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Solutions:</a:t>
            </a:r>
            <a:endParaRPr sz="1800"/>
          </a:p>
          <a:p>
            <a: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Learn datasheet, and use trial and error to obtain correct output frequency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Calculate/add bootstrap capacitor, bootstrap resistor, and bootstrap diode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Implement deadband gap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Increase deadband gap accordingly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30f25c0061_0_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Results</a:t>
            </a:r>
            <a:endParaRPr/>
          </a:p>
        </p:txBody>
      </p:sp>
      <p:graphicFrame>
        <p:nvGraphicFramePr>
          <p:cNvPr id="238" name="Google Shape;238;g230f25c0061_0_28"/>
          <p:cNvGraphicFramePr/>
          <p:nvPr/>
        </p:nvGraphicFramePr>
        <p:xfrm>
          <a:off x="1032250" y="207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{6ACCCAC4-6FA9-405B-88F3-34C094B7583D}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Specification (Input: 12V, 1A)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/>
                        <a:t>Result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Output frequency (Hz)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60.156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Output AC voltage without transformer (V)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10.415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Output AC voltage with transformer (V)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108.78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Output AC current with transformer (A)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0.0745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Output power (W)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8.104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39" name="Google Shape;239;g230f25c0061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663" y="4606398"/>
            <a:ext cx="2788176" cy="196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3101d7543d_2_2"/>
          <p:cNvSpPr txBox="1"/>
          <p:nvPr>
            <p:ph type="title"/>
          </p:nvPr>
        </p:nvSpPr>
        <p:spPr>
          <a:xfrm>
            <a:off x="584200" y="2575975"/>
            <a:ext cx="8229600" cy="98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Website Application and </a:t>
            </a:r>
            <a:r>
              <a:rPr lang="en-US"/>
              <a:t>Android</a:t>
            </a:r>
            <a:r>
              <a:rPr lang="en-US"/>
              <a:t> Application</a:t>
            </a:r>
            <a:endParaRPr/>
          </a:p>
        </p:txBody>
      </p:sp>
      <p:sp>
        <p:nvSpPr>
          <p:cNvPr id="246" name="Google Shape;246;g23101d7543d_2_2"/>
          <p:cNvSpPr txBox="1"/>
          <p:nvPr/>
        </p:nvSpPr>
        <p:spPr>
          <a:xfrm>
            <a:off x="4000500" y="3502450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Nathan Gil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3101d7543d_2_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Overview</a:t>
            </a:r>
            <a:endParaRPr/>
          </a:p>
        </p:txBody>
      </p:sp>
      <p:sp>
        <p:nvSpPr>
          <p:cNvPr id="253" name="Google Shape;253;g23101d7543d_2_8"/>
          <p:cNvSpPr txBox="1"/>
          <p:nvPr>
            <p:ph idx="1" type="body"/>
          </p:nvPr>
        </p:nvSpPr>
        <p:spPr>
          <a:xfrm>
            <a:off x="696450" y="1852875"/>
            <a:ext cx="3275400" cy="4179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SzPts val="1600"/>
              <a:buChar char="•"/>
            </a:pPr>
            <a:r>
              <a:rPr b="1" lang="en-US" sz="1600"/>
              <a:t>Goal:</a:t>
            </a:r>
            <a:r>
              <a:rPr lang="en-US" sz="1600"/>
              <a:t> Have a user interface (UI) that allows the user to track independent solar panel data from a website or android phone for power optimization and </a:t>
            </a:r>
            <a:r>
              <a:rPr lang="en-US" sz="1600"/>
              <a:t>maintenance.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Website / </a:t>
            </a:r>
            <a:r>
              <a:rPr lang="en-US" sz="1600"/>
              <a:t>Android</a:t>
            </a:r>
            <a:r>
              <a:rPr lang="en-US" sz="1600"/>
              <a:t> App created with Angular JS with the help of Ionic View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The backend Database is Firebase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US" sz="1600"/>
              <a:t>Receives data from ESP-32 on Solar System</a:t>
            </a:r>
            <a:endParaRPr sz="1600"/>
          </a:p>
        </p:txBody>
      </p:sp>
      <p:pic>
        <p:nvPicPr>
          <p:cNvPr id="254" name="Google Shape;254;g23101d7543d_2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825" y="0"/>
            <a:ext cx="5094176" cy="8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3101d7543d_2_8"/>
          <p:cNvSpPr txBox="1"/>
          <p:nvPr/>
        </p:nvSpPr>
        <p:spPr>
          <a:xfrm>
            <a:off x="3900225" y="1713925"/>
            <a:ext cx="4334700" cy="52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>
                <a:solidFill>
                  <a:schemeClr val="dk1"/>
                </a:solidFill>
              </a:rPr>
              <a:t>Website and Android Application Features</a:t>
            </a:r>
            <a:endParaRPr sz="1600"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>
                <a:solidFill>
                  <a:schemeClr val="dk1"/>
                </a:solidFill>
              </a:rPr>
              <a:t>Login Page for Authentication Users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>
                <a:solidFill>
                  <a:schemeClr val="dk1"/>
                </a:solidFill>
              </a:rPr>
              <a:t>Allows the User to logout and will log them out after 1 hour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>
                <a:solidFill>
                  <a:schemeClr val="dk1"/>
                </a:solidFill>
              </a:rPr>
              <a:t>Provides the User with Ability to Connect to a Unique ESP-32 Mac Address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>
                <a:solidFill>
                  <a:schemeClr val="dk1"/>
                </a:solidFill>
              </a:rPr>
              <a:t>Provides Solar Panel Power, Voltage, and Current data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>
                <a:solidFill>
                  <a:schemeClr val="dk1"/>
                </a:solidFill>
              </a:rPr>
              <a:t>Provides Battery Discharge and Charge wattage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>
                <a:solidFill>
                  <a:schemeClr val="dk1"/>
                </a:solidFill>
              </a:rPr>
              <a:t>Provides dynamic Current and Voltage going through the system from Solar Panel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lang="en-US">
                <a:solidFill>
                  <a:schemeClr val="dk1"/>
                </a:solidFill>
              </a:rPr>
              <a:t>Provides Battery Level and when Battery is Charging or Discharging</a:t>
            </a:r>
            <a:endParaRPr>
              <a:solidFill>
                <a:schemeClr val="dk1"/>
              </a:solidFill>
            </a:endParaRPr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b="1" lang="en-US">
                <a:solidFill>
                  <a:schemeClr val="dk1"/>
                </a:solidFill>
              </a:rPr>
              <a:t>New:</a:t>
            </a:r>
            <a:r>
              <a:rPr lang="en-US">
                <a:solidFill>
                  <a:schemeClr val="dk1"/>
                </a:solidFill>
              </a:rPr>
              <a:t> AI Weather Tracking (RapidAI) showing location, temperature (current, min, max), wind, and humidity (should change to rain/no rain)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101d7543d_2_1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Challenges and Solutions</a:t>
            </a:r>
            <a:endParaRPr/>
          </a:p>
        </p:txBody>
      </p:sp>
      <p:sp>
        <p:nvSpPr>
          <p:cNvPr id="262" name="Google Shape;262;g23101d7543d_2_15"/>
          <p:cNvSpPr txBox="1"/>
          <p:nvPr>
            <p:ph idx="1" type="body"/>
          </p:nvPr>
        </p:nvSpPr>
        <p:spPr>
          <a:xfrm>
            <a:off x="4572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800"/>
              <a:t>Challenges:</a:t>
            </a:r>
            <a:endParaRPr b="1" sz="2800"/>
          </a:p>
          <a:p>
            <a:pPr indent="-34607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Learning how to create an Android Application</a:t>
            </a:r>
            <a:endParaRPr b="1"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Implementing Charts</a:t>
            </a:r>
            <a:endParaRPr b="1"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Reproducing</a:t>
            </a:r>
            <a:r>
              <a:rPr b="1" lang="en-US" sz="2000"/>
              <a:t> ESP32 </a:t>
            </a:r>
            <a:r>
              <a:rPr b="1" lang="en-US" sz="2000"/>
              <a:t>environment</a:t>
            </a:r>
            <a:r>
              <a:rPr b="1" lang="en-US" sz="2000"/>
              <a:t> on local computer (lost 2 weeks)</a:t>
            </a:r>
            <a:endParaRPr b="1"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Flashing ESP32 / Connecting to Home Internet</a:t>
            </a:r>
            <a:endParaRPr b="1"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Learning how to send data to Firebase using ESP32</a:t>
            </a:r>
            <a:endParaRPr b="1"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Figuring out a good Backend Database Structure for Firebase data </a:t>
            </a:r>
            <a:endParaRPr b="1" sz="2000"/>
          </a:p>
        </p:txBody>
      </p:sp>
      <p:sp>
        <p:nvSpPr>
          <p:cNvPr id="263" name="Google Shape;263;g23101d7543d_2_15"/>
          <p:cNvSpPr txBox="1"/>
          <p:nvPr>
            <p:ph idx="1" type="body"/>
          </p:nvPr>
        </p:nvSpPr>
        <p:spPr>
          <a:xfrm>
            <a:off x="47609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800"/>
              <a:t>Solutions:</a:t>
            </a:r>
            <a:endParaRPr b="1" sz="2800"/>
          </a:p>
          <a:p>
            <a:pPr indent="-346075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Learned Ionic View</a:t>
            </a:r>
            <a:r>
              <a:rPr b="1" lang="en-US" sz="1400"/>
              <a:t> </a:t>
            </a:r>
            <a:r>
              <a:rPr lang="en-US" sz="1400"/>
              <a:t>(allows user to code website and app at the same time)</a:t>
            </a:r>
            <a:endParaRPr sz="14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Used chart package and with big learning curve</a:t>
            </a:r>
            <a:endParaRPr b="1"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Had to research and test different solutions involving </a:t>
            </a:r>
            <a:endParaRPr b="1" sz="2000"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400"/>
              <a:t>ordering a new ESP32 </a:t>
            </a:r>
            <a:endParaRPr sz="1400"/>
          </a:p>
          <a:p>
            <a:pPr indent="-310832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–"/>
            </a:pPr>
            <a:r>
              <a:rPr lang="en-US" sz="1400"/>
              <a:t>Downloading a new Windows Driver</a:t>
            </a:r>
            <a:endParaRPr sz="14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Had to research during integration stage which delayed integration </a:t>
            </a:r>
            <a:endParaRPr b="1" sz="2000"/>
          </a:p>
          <a:p>
            <a:pPr indent="-3460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-US" sz="2000"/>
              <a:t>Created a “flat” tree design, lowest level of child nodes is 3</a:t>
            </a:r>
            <a:endParaRPr b="1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0a1755bc37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pic>
        <p:nvPicPr>
          <p:cNvPr id="66" name="Google Shape;66;g20a1755bc37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027675"/>
            <a:ext cx="4496700" cy="370195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20a1755bc37_0_51"/>
          <p:cNvSpPr txBox="1"/>
          <p:nvPr/>
        </p:nvSpPr>
        <p:spPr>
          <a:xfrm>
            <a:off x="288350" y="1852875"/>
            <a:ext cx="44031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Problem Statement: </a:t>
            </a:r>
            <a:endParaRPr sz="2000">
              <a:solidFill>
                <a:srgbClr val="000000"/>
              </a:solidFill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</a:pPr>
            <a:r>
              <a:rPr lang="en-US" sz="2000">
                <a:solidFill>
                  <a:srgbClr val="000000"/>
                </a:solidFill>
              </a:rPr>
              <a:t>Provide the user with an independent solar power generating system that can charge both AC and DC devices 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Solution proposal: </a:t>
            </a:r>
            <a:endParaRPr sz="2000">
              <a:solidFill>
                <a:srgbClr val="000000"/>
              </a:solidFill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–"/>
            </a:pPr>
            <a:r>
              <a:rPr lang="en-US" sz="2000">
                <a:solidFill>
                  <a:srgbClr val="000000"/>
                </a:solidFill>
              </a:rPr>
              <a:t>Develop independent power grid using a solar panel that can charge the majority of items throughout the day and night. Both AC and DC power provided. </a:t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3101d7543d_2_22"/>
          <p:cNvSpPr txBox="1"/>
          <p:nvPr>
            <p:ph type="title"/>
          </p:nvPr>
        </p:nvSpPr>
        <p:spPr>
          <a:xfrm>
            <a:off x="457200" y="7434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Results</a:t>
            </a:r>
            <a:endParaRPr/>
          </a:p>
        </p:txBody>
      </p:sp>
      <p:graphicFrame>
        <p:nvGraphicFramePr>
          <p:cNvPr id="270" name="Google Shape;270;g23101d7543d_2_22"/>
          <p:cNvGraphicFramePr/>
          <p:nvPr/>
        </p:nvGraphicFramePr>
        <p:xfrm>
          <a:off x="1792650" y="14541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{6ACCCAC4-6FA9-405B-88F3-34C094B7583D}</a:tableStyleId>
              </a:tblPr>
              <a:tblGrid>
                <a:gridCol w="3832375"/>
                <a:gridCol w="1726325"/>
              </a:tblGrid>
              <a:tr h="91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ESP32 built on local machine, connecting to wifi, and sending </a:t>
                      </a:r>
                      <a:r>
                        <a:rPr lang="en-US" sz="1600"/>
                        <a:t>data</a:t>
                      </a:r>
                      <a:r>
                        <a:rPr lang="en-US" sz="1600"/>
                        <a:t> to Firebase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Yes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91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Authentication Page showing full errors (Wrong password, Username, not a </a:t>
                      </a:r>
                      <a:r>
                        <a:rPr lang="en-US" sz="1600"/>
                        <a:t>valid</a:t>
                      </a:r>
                      <a:r>
                        <a:rPr lang="en-US" sz="1600"/>
                        <a:t> User, etc.)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Yes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0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Front End application Sending / </a:t>
                      </a:r>
                      <a:r>
                        <a:rPr lang="en-US" sz="1600"/>
                        <a:t>Receiving</a:t>
                      </a:r>
                      <a:r>
                        <a:rPr lang="en-US" sz="1600"/>
                        <a:t> Data from Firebase Backend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Yes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Backend Database Receiving Data from ESP32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Yes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Front-end Database Receiving Data from ESP32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Yes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All </a:t>
                      </a:r>
                      <a:r>
                        <a:rPr lang="en-US" sz="1600"/>
                        <a:t>stylistic</a:t>
                      </a:r>
                      <a:r>
                        <a:rPr lang="en-US" sz="1600"/>
                        <a:t> </a:t>
                      </a:r>
                      <a:r>
                        <a:rPr lang="en-US" sz="1600"/>
                        <a:t>components</a:t>
                      </a:r>
                      <a:r>
                        <a:rPr lang="en-US" sz="1600"/>
                        <a:t> are dynamic depending on screen size (chart)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No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67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Full integration from ESP32 -&gt; Backend Database -&gt; Front End UI Completed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No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3101d7543d_2_35"/>
          <p:cNvSpPr txBox="1"/>
          <p:nvPr>
            <p:ph type="title"/>
          </p:nvPr>
        </p:nvSpPr>
        <p:spPr>
          <a:xfrm>
            <a:off x="457200" y="863102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Authentication Results</a:t>
            </a:r>
            <a:endParaRPr/>
          </a:p>
        </p:txBody>
      </p:sp>
      <p:pic>
        <p:nvPicPr>
          <p:cNvPr id="277" name="Google Shape;277;g23101d7543d_2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675" y="1938925"/>
            <a:ext cx="3574474" cy="2183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g23101d7543d_2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938925"/>
            <a:ext cx="3574474" cy="2183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23101d7543d_2_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7623" y="4748549"/>
            <a:ext cx="3574476" cy="210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23101d7543d_2_35"/>
          <p:cNvSpPr txBox="1"/>
          <p:nvPr/>
        </p:nvSpPr>
        <p:spPr>
          <a:xfrm>
            <a:off x="981888" y="1538725"/>
            <a:ext cx="25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Wrong Password Error </a:t>
            </a:r>
            <a:endParaRPr/>
          </a:p>
        </p:txBody>
      </p:sp>
      <p:sp>
        <p:nvSpPr>
          <p:cNvPr id="281" name="Google Shape;281;g23101d7543d_2_35"/>
          <p:cNvSpPr txBox="1"/>
          <p:nvPr/>
        </p:nvSpPr>
        <p:spPr>
          <a:xfrm>
            <a:off x="5735350" y="1538725"/>
            <a:ext cx="25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Not Found Error </a:t>
            </a:r>
            <a:endParaRPr/>
          </a:p>
        </p:txBody>
      </p:sp>
      <p:sp>
        <p:nvSpPr>
          <p:cNvPr id="282" name="Google Shape;282;g23101d7543d_2_35"/>
          <p:cNvSpPr txBox="1"/>
          <p:nvPr/>
        </p:nvSpPr>
        <p:spPr>
          <a:xfrm>
            <a:off x="3309450" y="4348350"/>
            <a:ext cx="25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 Already Created Error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32bce8a76e_3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</a:t>
            </a:r>
            <a:endParaRPr/>
          </a:p>
        </p:txBody>
      </p:sp>
      <p:pic>
        <p:nvPicPr>
          <p:cNvPr id="289" name="Google Shape;289;g232bce8a76e_3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50" y="2550199"/>
            <a:ext cx="4207450" cy="26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32bce8a76e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850" y="2608938"/>
            <a:ext cx="4034174" cy="2489126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g232bce8a76e_3_0"/>
          <p:cNvSpPr txBox="1"/>
          <p:nvPr/>
        </p:nvSpPr>
        <p:spPr>
          <a:xfrm>
            <a:off x="1143000" y="5156800"/>
            <a:ext cx="279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 Receives Solar Panel and Battery Current / Voltage values </a:t>
            </a:r>
            <a:endParaRPr/>
          </a:p>
        </p:txBody>
      </p:sp>
      <p:sp>
        <p:nvSpPr>
          <p:cNvPr id="292" name="Google Shape;292;g232bce8a76e_3_0"/>
          <p:cNvSpPr txBox="1"/>
          <p:nvPr/>
        </p:nvSpPr>
        <p:spPr>
          <a:xfrm>
            <a:off x="5412488" y="5242750"/>
            <a:ext cx="2790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Front-end Receives System Name from Backend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32bce8a76e_3_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</a:t>
            </a:r>
            <a:endParaRPr/>
          </a:p>
        </p:txBody>
      </p:sp>
      <p:pic>
        <p:nvPicPr>
          <p:cNvPr id="299" name="Google Shape;299;g232bce8a76e_3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1125" y="2259400"/>
            <a:ext cx="4128026" cy="307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232bce8a76e_3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75" y="2510327"/>
            <a:ext cx="3905250" cy="268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32bce8a76e_3_9"/>
          <p:cNvSpPr txBox="1"/>
          <p:nvPr/>
        </p:nvSpPr>
        <p:spPr>
          <a:xfrm>
            <a:off x="4649800" y="5489050"/>
            <a:ext cx="287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Back-End able to </a:t>
            </a:r>
            <a:r>
              <a:rPr lang="en-US"/>
              <a:t>receive</a:t>
            </a:r>
            <a:r>
              <a:rPr lang="en-US"/>
              <a:t> data from Front-end and ESP32</a:t>
            </a:r>
            <a:endParaRPr/>
          </a:p>
        </p:txBody>
      </p:sp>
      <p:sp>
        <p:nvSpPr>
          <p:cNvPr id="302" name="Google Shape;302;g232bce8a76e_3_9"/>
          <p:cNvSpPr txBox="1"/>
          <p:nvPr/>
        </p:nvSpPr>
        <p:spPr>
          <a:xfrm>
            <a:off x="855750" y="5381200"/>
            <a:ext cx="287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</a:t>
            </a:r>
            <a:r>
              <a:rPr lang="en-US"/>
              <a:t>-End Able to be </a:t>
            </a:r>
            <a:r>
              <a:rPr lang="en-US"/>
              <a:t>written</a:t>
            </a:r>
            <a:r>
              <a:rPr lang="en-US"/>
              <a:t> to by Front end for System Name set by User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32bce8a76e_3_3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Validation</a:t>
            </a:r>
            <a:endParaRPr/>
          </a:p>
        </p:txBody>
      </p:sp>
      <p:sp>
        <p:nvSpPr>
          <p:cNvPr id="309" name="Google Shape;309;g232bce8a76e_3_32"/>
          <p:cNvSpPr txBox="1"/>
          <p:nvPr/>
        </p:nvSpPr>
        <p:spPr>
          <a:xfrm>
            <a:off x="5368775" y="5267825"/>
            <a:ext cx="2870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Backend Database Receiving the Data (testdata not connected to system)</a:t>
            </a:r>
            <a:endParaRPr/>
          </a:p>
        </p:txBody>
      </p:sp>
      <p:sp>
        <p:nvSpPr>
          <p:cNvPr id="310" name="Google Shape;310;g232bce8a76e_3_32"/>
          <p:cNvSpPr txBox="1"/>
          <p:nvPr/>
        </p:nvSpPr>
        <p:spPr>
          <a:xfrm>
            <a:off x="855750" y="5381200"/>
            <a:ext cx="287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ESP-32 JSON Output to Backend with 200 good signal</a:t>
            </a:r>
            <a:endParaRPr/>
          </a:p>
        </p:txBody>
      </p:sp>
      <p:pic>
        <p:nvPicPr>
          <p:cNvPr id="311" name="Google Shape;311;g232bce8a76e_3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475" y="2620850"/>
            <a:ext cx="4073199" cy="2715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32bce8a76e_3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775" y="2620850"/>
            <a:ext cx="3900026" cy="271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3101d7543d_2_4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Website and </a:t>
            </a:r>
            <a:r>
              <a:rPr lang="en-US"/>
              <a:t>Android</a:t>
            </a:r>
            <a:r>
              <a:rPr lang="en-US"/>
              <a:t> Application UI</a:t>
            </a:r>
            <a:endParaRPr/>
          </a:p>
        </p:txBody>
      </p:sp>
      <p:sp>
        <p:nvSpPr>
          <p:cNvPr id="319" name="Google Shape;319;g23101d7543d_2_47"/>
          <p:cNvSpPr txBox="1"/>
          <p:nvPr>
            <p:ph idx="1" type="body"/>
          </p:nvPr>
        </p:nvSpPr>
        <p:spPr>
          <a:xfrm>
            <a:off x="709700" y="6366298"/>
            <a:ext cx="8075400" cy="49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*Android Application to be put on Android this weekend before demo*</a:t>
            </a:r>
            <a:endParaRPr sz="1900"/>
          </a:p>
        </p:txBody>
      </p:sp>
      <p:pic>
        <p:nvPicPr>
          <p:cNvPr id="320" name="Google Shape;320;g23101d7543d_2_47" title="Ionic App - Google Chrome 2023-04-19 12-51-4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000" y="2341219"/>
            <a:ext cx="4007100" cy="300533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1" name="Google Shape;321;g23101d7543d_2_47" title="Ionic App - Google Chrome 2023-04-19 12-48-40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5175" y="2341225"/>
            <a:ext cx="4127226" cy="300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32bce8a76e_3_4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Website and Android Application UI</a:t>
            </a:r>
            <a:endParaRPr/>
          </a:p>
        </p:txBody>
      </p:sp>
      <p:sp>
        <p:nvSpPr>
          <p:cNvPr id="328" name="Google Shape;328;g232bce8a76e_3_44"/>
          <p:cNvSpPr txBox="1"/>
          <p:nvPr>
            <p:ph idx="1" type="body"/>
          </p:nvPr>
        </p:nvSpPr>
        <p:spPr>
          <a:xfrm>
            <a:off x="709700" y="6366298"/>
            <a:ext cx="8075400" cy="491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900"/>
              <a:t>*Android Application to be put on Android this weekend before demo*</a:t>
            </a:r>
            <a:endParaRPr sz="1900"/>
          </a:p>
        </p:txBody>
      </p:sp>
      <p:pic>
        <p:nvPicPr>
          <p:cNvPr id="329" name="Google Shape;329;g232bce8a76e_3_44" title="Ionic App - Google Chrome 2023-04-19 12-48-4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75" y="2341225"/>
            <a:ext cx="4127226" cy="30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g232bce8a76e_3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04801" y="2005277"/>
            <a:ext cx="1929534" cy="4208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32bce8a76e_3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86735" y="2005277"/>
            <a:ext cx="1933313" cy="4208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3101d7543d_1_34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System Results</a:t>
            </a:r>
            <a:endParaRPr/>
          </a:p>
        </p:txBody>
      </p:sp>
      <p:sp>
        <p:nvSpPr>
          <p:cNvPr id="338" name="Google Shape;338;g23101d7543d_1_34"/>
          <p:cNvSpPr txBox="1"/>
          <p:nvPr>
            <p:ph idx="1" type="body"/>
          </p:nvPr>
        </p:nvSpPr>
        <p:spPr>
          <a:xfrm>
            <a:off x="457200" y="2049275"/>
            <a:ext cx="3085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Working system with Application, Microcontroller/Switches/Sensors and DC-DC Converter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ESP32</a:t>
            </a:r>
            <a:r>
              <a:rPr lang="en-US" sz="2000"/>
              <a:t> sends data </a:t>
            </a:r>
            <a:r>
              <a:rPr lang="en-US" sz="2000"/>
              <a:t>to backend database which is received by Website</a:t>
            </a:r>
            <a:r>
              <a:rPr lang="en-US" sz="2000"/>
              <a:t> and Android </a:t>
            </a:r>
            <a:r>
              <a:rPr lang="en-US" sz="2000"/>
              <a:t>Application</a:t>
            </a:r>
            <a:r>
              <a:rPr lang="en-US" sz="2000"/>
              <a:t> </a:t>
            </a:r>
            <a:endParaRPr sz="2000"/>
          </a:p>
        </p:txBody>
      </p:sp>
      <p:pic>
        <p:nvPicPr>
          <p:cNvPr id="339" name="Google Shape;339;g23101d7543d_1_34"/>
          <p:cNvPicPr preferRelativeResize="0"/>
          <p:nvPr/>
        </p:nvPicPr>
        <p:blipFill rotWithShape="1">
          <a:blip r:embed="rId3">
            <a:alphaModFix/>
          </a:blip>
          <a:srcRect b="0" l="23875" r="5383" t="0"/>
          <a:stretch/>
        </p:blipFill>
        <p:spPr>
          <a:xfrm rot="-5400000">
            <a:off x="5169074" y="1375350"/>
            <a:ext cx="2493827" cy="4700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3101d7543d_1_28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46" name="Google Shape;346;g23101d7543d_1_28"/>
          <p:cNvSpPr txBox="1"/>
          <p:nvPr>
            <p:ph idx="1" type="body"/>
          </p:nvPr>
        </p:nvSpPr>
        <p:spPr>
          <a:xfrm>
            <a:off x="457200" y="2049276"/>
            <a:ext cx="8229600" cy="480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8300" lvl="0" marL="457200" rtl="0" algn="l">
              <a:spcBef>
                <a:spcPts val="360"/>
              </a:spcBef>
              <a:spcAft>
                <a:spcPts val="0"/>
              </a:spcAft>
              <a:buSzPts val="2200"/>
              <a:buChar char="❖"/>
            </a:pPr>
            <a:r>
              <a:rPr lang="en-US" sz="2200"/>
              <a:t>Difficulties in final integration </a:t>
            </a:r>
            <a:endParaRPr sz="22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900"/>
              <a:t>Getting </a:t>
            </a:r>
            <a:r>
              <a:rPr lang="en-US" sz="1900" u="sng"/>
              <a:t>accurate</a:t>
            </a:r>
            <a:r>
              <a:rPr lang="en-US" sz="1900"/>
              <a:t> feedback from the ESP32 to the realtime database</a:t>
            </a:r>
            <a:endParaRPr sz="19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-US" sz="2200"/>
              <a:t>Only partial system testing was conducted 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➢"/>
            </a:pPr>
            <a:r>
              <a:rPr lang="en-US" sz="1900"/>
              <a:t>Application, Microcontroller/Switches/Sensors, DC-DC converter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900"/>
              <a:t>Limited testing with solar panel</a:t>
            </a:r>
            <a:endParaRPr sz="19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❖"/>
            </a:pPr>
            <a:r>
              <a:rPr lang="en-US" sz="2200"/>
              <a:t>System Deliverables that were met</a:t>
            </a:r>
            <a:endParaRPr sz="22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900"/>
              <a:t>Full system shut down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900"/>
              <a:t>Switch/sensor system working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900"/>
              <a:t>Connected to realtime database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900"/>
              <a:t>Solar through power (DC)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900"/>
              <a:t>AC output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❖"/>
            </a:pPr>
            <a:r>
              <a:rPr lang="en-US" sz="1900"/>
              <a:t>Current Status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900"/>
              <a:t>Cleaning up code for final demo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900"/>
              <a:t>Replacing current sensor on DC-DC board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900"/>
              <a:t>Testing inverter with higher current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900"/>
              <a:t>Full system tests</a:t>
            </a:r>
            <a:endParaRPr sz="1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30f25c0061_1_18"/>
          <p:cNvSpPr txBox="1"/>
          <p:nvPr>
            <p:ph idx="1" type="body"/>
          </p:nvPr>
        </p:nvSpPr>
        <p:spPr>
          <a:xfrm>
            <a:off x="457200" y="100862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You!</a:t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Questions?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101d7543d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Integrated Project Diagram</a:t>
            </a:r>
            <a:endParaRPr/>
          </a:p>
        </p:txBody>
      </p:sp>
      <p:pic>
        <p:nvPicPr>
          <p:cNvPr id="74" name="Google Shape;74;g23101d7543d_0_0"/>
          <p:cNvPicPr preferRelativeResize="0"/>
          <p:nvPr/>
        </p:nvPicPr>
        <p:blipFill rotWithShape="1">
          <a:blip r:embed="rId3">
            <a:alphaModFix/>
          </a:blip>
          <a:srcRect b="3215" l="0" r="10778" t="6702"/>
          <a:stretch/>
        </p:blipFill>
        <p:spPr>
          <a:xfrm>
            <a:off x="1309925" y="3686103"/>
            <a:ext cx="1447200" cy="194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g23101d7543d_0_0"/>
          <p:cNvPicPr preferRelativeResize="0"/>
          <p:nvPr/>
        </p:nvPicPr>
        <p:blipFill rotWithShape="1">
          <a:blip r:embed="rId4">
            <a:alphaModFix/>
          </a:blip>
          <a:srcRect b="5730" l="8140" r="6883" t="10122"/>
          <a:stretch/>
        </p:blipFill>
        <p:spPr>
          <a:xfrm rot="-5400000">
            <a:off x="3749288" y="4371786"/>
            <a:ext cx="1765452" cy="2330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23101d7543d_0_0"/>
          <p:cNvPicPr preferRelativeResize="0"/>
          <p:nvPr/>
        </p:nvPicPr>
        <p:blipFill rotWithShape="1">
          <a:blip r:embed="rId5">
            <a:alphaModFix/>
          </a:blip>
          <a:srcRect b="14308" l="0" r="0" t="10701"/>
          <a:stretch/>
        </p:blipFill>
        <p:spPr>
          <a:xfrm rot="-5400000">
            <a:off x="3733400" y="2336263"/>
            <a:ext cx="1797224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23101d7543d_0_0"/>
          <p:cNvSpPr txBox="1"/>
          <p:nvPr/>
        </p:nvSpPr>
        <p:spPr>
          <a:xfrm>
            <a:off x="5610225" y="2666775"/>
            <a:ext cx="14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Battery Sensor</a:t>
            </a:r>
            <a:endParaRPr/>
          </a:p>
        </p:txBody>
      </p:sp>
      <p:sp>
        <p:nvSpPr>
          <p:cNvPr id="78" name="Google Shape;78;g23101d7543d_0_0"/>
          <p:cNvSpPr txBox="1"/>
          <p:nvPr/>
        </p:nvSpPr>
        <p:spPr>
          <a:xfrm>
            <a:off x="5610225" y="3285900"/>
            <a:ext cx="8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DC-AC</a:t>
            </a:r>
            <a:endParaRPr/>
          </a:p>
        </p:txBody>
      </p:sp>
      <p:sp>
        <p:nvSpPr>
          <p:cNvPr id="79" name="Google Shape;79;g23101d7543d_0_0"/>
          <p:cNvSpPr txBox="1"/>
          <p:nvPr/>
        </p:nvSpPr>
        <p:spPr>
          <a:xfrm>
            <a:off x="5915025" y="5870300"/>
            <a:ext cx="8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Battery</a:t>
            </a:r>
            <a:endParaRPr/>
          </a:p>
        </p:txBody>
      </p:sp>
      <p:sp>
        <p:nvSpPr>
          <p:cNvPr id="80" name="Google Shape;80;g23101d7543d_0_0"/>
          <p:cNvSpPr txBox="1"/>
          <p:nvPr/>
        </p:nvSpPr>
        <p:spPr>
          <a:xfrm>
            <a:off x="5885925" y="5337175"/>
            <a:ext cx="12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Output ports</a:t>
            </a:r>
            <a:endParaRPr/>
          </a:p>
        </p:txBody>
      </p:sp>
      <p:sp>
        <p:nvSpPr>
          <p:cNvPr id="81" name="Google Shape;81;g23101d7543d_0_0"/>
          <p:cNvSpPr txBox="1"/>
          <p:nvPr/>
        </p:nvSpPr>
        <p:spPr>
          <a:xfrm>
            <a:off x="2787600" y="5664200"/>
            <a:ext cx="87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DC-DC</a:t>
            </a:r>
            <a:endParaRPr/>
          </a:p>
        </p:txBody>
      </p:sp>
      <p:sp>
        <p:nvSpPr>
          <p:cNvPr id="82" name="Google Shape;82;g23101d7543d_0_0"/>
          <p:cNvSpPr txBox="1"/>
          <p:nvPr/>
        </p:nvSpPr>
        <p:spPr>
          <a:xfrm>
            <a:off x="1512775" y="3393850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Solar Panel</a:t>
            </a:r>
            <a:endParaRPr/>
          </a:p>
        </p:txBody>
      </p:sp>
      <p:sp>
        <p:nvSpPr>
          <p:cNvPr id="83" name="Google Shape;83;g23101d7543d_0_0"/>
          <p:cNvSpPr txBox="1"/>
          <p:nvPr/>
        </p:nvSpPr>
        <p:spPr>
          <a:xfrm>
            <a:off x="5885913" y="4861700"/>
            <a:ext cx="13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Microcontroller</a:t>
            </a:r>
            <a:endParaRPr/>
          </a:p>
        </p:txBody>
      </p:sp>
      <p:sp>
        <p:nvSpPr>
          <p:cNvPr id="84" name="Google Shape;84;g23101d7543d_0_0"/>
          <p:cNvSpPr txBox="1"/>
          <p:nvPr/>
        </p:nvSpPr>
        <p:spPr>
          <a:xfrm>
            <a:off x="4036663" y="4330775"/>
            <a:ext cx="11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Bottom level</a:t>
            </a:r>
            <a:endParaRPr/>
          </a:p>
        </p:txBody>
      </p:sp>
      <p:sp>
        <p:nvSpPr>
          <p:cNvPr id="85" name="Google Shape;85;g23101d7543d_0_0"/>
          <p:cNvSpPr txBox="1"/>
          <p:nvPr/>
        </p:nvSpPr>
        <p:spPr>
          <a:xfrm>
            <a:off x="4165963" y="2008988"/>
            <a:ext cx="9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Top level</a:t>
            </a:r>
            <a:endParaRPr/>
          </a:p>
        </p:txBody>
      </p:sp>
      <p:sp>
        <p:nvSpPr>
          <p:cNvPr id="86" name="Google Shape;86;g23101d7543d_0_0"/>
          <p:cNvSpPr/>
          <p:nvPr/>
        </p:nvSpPr>
        <p:spPr>
          <a:xfrm>
            <a:off x="3048050" y="4861700"/>
            <a:ext cx="285600" cy="286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23101d7543d_0_0"/>
          <p:cNvSpPr/>
          <p:nvPr/>
        </p:nvSpPr>
        <p:spPr>
          <a:xfrm rot="3915003">
            <a:off x="5318911" y="4710281"/>
            <a:ext cx="190609" cy="139882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23101d7543d_0_0"/>
          <p:cNvSpPr/>
          <p:nvPr/>
        </p:nvSpPr>
        <p:spPr>
          <a:xfrm rot="3915982">
            <a:off x="5352516" y="4643909"/>
            <a:ext cx="260277" cy="209676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3101d7543d_0_0"/>
          <p:cNvSpPr/>
          <p:nvPr/>
        </p:nvSpPr>
        <p:spPr>
          <a:xfrm rot="3913079">
            <a:off x="5402870" y="4602444"/>
            <a:ext cx="349264" cy="234631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3101d7543d_0_0"/>
          <p:cNvSpPr/>
          <p:nvPr/>
        </p:nvSpPr>
        <p:spPr>
          <a:xfrm rot="3917198">
            <a:off x="5438948" y="4526151"/>
            <a:ext cx="485793" cy="310753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3101d7543d_0_0"/>
          <p:cNvSpPr/>
          <p:nvPr/>
        </p:nvSpPr>
        <p:spPr>
          <a:xfrm>
            <a:off x="7145298" y="2267138"/>
            <a:ext cx="1406400" cy="759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3101d7543d_0_0"/>
          <p:cNvSpPr/>
          <p:nvPr/>
        </p:nvSpPr>
        <p:spPr>
          <a:xfrm>
            <a:off x="6976425" y="3027291"/>
            <a:ext cx="1744200" cy="658800"/>
          </a:xfrm>
          <a:prstGeom prst="trapezoid">
            <a:avLst>
              <a:gd fmla="val 25000" name="adj"/>
            </a:avLst>
          </a:prstGeom>
          <a:solidFill>
            <a:srgbClr val="666666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3" name="Google Shape;93;g23101d7543d_0_0"/>
          <p:cNvSpPr/>
          <p:nvPr/>
        </p:nvSpPr>
        <p:spPr>
          <a:xfrm>
            <a:off x="7054771" y="3076256"/>
            <a:ext cx="1587300" cy="561000"/>
          </a:xfrm>
          <a:prstGeom prst="trapezoid">
            <a:avLst>
              <a:gd fmla="val 25000" name="adj"/>
            </a:avLst>
          </a:prstGeom>
          <a:solidFill>
            <a:srgbClr val="B7B7B7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g23101d7543d_0_0"/>
          <p:cNvCxnSpPr/>
          <p:nvPr/>
        </p:nvCxnSpPr>
        <p:spPr>
          <a:xfrm>
            <a:off x="7180457" y="3162216"/>
            <a:ext cx="133590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g23101d7543d_0_0"/>
          <p:cNvCxnSpPr>
            <a:stCxn id="93" idx="1"/>
            <a:endCxn id="93" idx="3"/>
          </p:cNvCxnSpPr>
          <p:nvPr/>
        </p:nvCxnSpPr>
        <p:spPr>
          <a:xfrm>
            <a:off x="7124896" y="3356756"/>
            <a:ext cx="1447200" cy="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g23101d7543d_0_0"/>
          <p:cNvCxnSpPr/>
          <p:nvPr/>
        </p:nvCxnSpPr>
        <p:spPr>
          <a:xfrm>
            <a:off x="7141215" y="3258785"/>
            <a:ext cx="1414800" cy="15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g23101d7543d_0_0"/>
          <p:cNvCxnSpPr/>
          <p:nvPr/>
        </p:nvCxnSpPr>
        <p:spPr>
          <a:xfrm rot="10800000">
            <a:off x="7097284" y="3491640"/>
            <a:ext cx="1502400" cy="12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g23101d7543d_0_0"/>
          <p:cNvCxnSpPr/>
          <p:nvPr/>
        </p:nvCxnSpPr>
        <p:spPr>
          <a:xfrm flipH="1">
            <a:off x="7442645" y="3076709"/>
            <a:ext cx="52800" cy="5703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g23101d7543d_0_0"/>
          <p:cNvCxnSpPr/>
          <p:nvPr/>
        </p:nvCxnSpPr>
        <p:spPr>
          <a:xfrm flipH="1">
            <a:off x="7213493" y="3081605"/>
            <a:ext cx="78300" cy="5604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g23101d7543d_0_0"/>
          <p:cNvCxnSpPr>
            <a:stCxn id="93" idx="0"/>
            <a:endCxn id="93" idx="2"/>
          </p:cNvCxnSpPr>
          <p:nvPr/>
        </p:nvCxnSpPr>
        <p:spPr>
          <a:xfrm>
            <a:off x="7848421" y="3076256"/>
            <a:ext cx="0" cy="5610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g23101d7543d_0_0"/>
          <p:cNvCxnSpPr/>
          <p:nvPr/>
        </p:nvCxnSpPr>
        <p:spPr>
          <a:xfrm flipH="1">
            <a:off x="7646112" y="3083192"/>
            <a:ext cx="12000" cy="5469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g23101d7543d_0_0"/>
          <p:cNvCxnSpPr/>
          <p:nvPr/>
        </p:nvCxnSpPr>
        <p:spPr>
          <a:xfrm>
            <a:off x="8012550" y="3081605"/>
            <a:ext cx="26400" cy="5487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g23101d7543d_0_0"/>
          <p:cNvCxnSpPr/>
          <p:nvPr/>
        </p:nvCxnSpPr>
        <p:spPr>
          <a:xfrm>
            <a:off x="8217643" y="3075848"/>
            <a:ext cx="41100" cy="5586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g23101d7543d_0_0"/>
          <p:cNvCxnSpPr/>
          <p:nvPr/>
        </p:nvCxnSpPr>
        <p:spPr>
          <a:xfrm>
            <a:off x="8375858" y="3087363"/>
            <a:ext cx="61500" cy="547800"/>
          </a:xfrm>
          <a:prstGeom prst="straightConnector1">
            <a:avLst/>
          </a:prstGeom>
          <a:noFill/>
          <a:ln cap="flat" cmpd="sng" w="9525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" name="Google Shape;105;g23101d7543d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41225" y="2257175"/>
            <a:ext cx="1406400" cy="75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g23101d7543d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3350" y="3957451"/>
            <a:ext cx="932100" cy="198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a1755bc37_0_102"/>
          <p:cNvSpPr txBox="1"/>
          <p:nvPr>
            <p:ph type="title"/>
          </p:nvPr>
        </p:nvSpPr>
        <p:spPr>
          <a:xfrm>
            <a:off x="584200" y="2575975"/>
            <a:ext cx="8229600" cy="98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Max Power Point Tracking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Switches/Sensors Subsystem</a:t>
            </a:r>
            <a:endParaRPr/>
          </a:p>
        </p:txBody>
      </p:sp>
      <p:sp>
        <p:nvSpPr>
          <p:cNvPr id="113" name="Google Shape;113;g20a1755bc37_0_102"/>
          <p:cNvSpPr txBox="1"/>
          <p:nvPr/>
        </p:nvSpPr>
        <p:spPr>
          <a:xfrm>
            <a:off x="4000500" y="3502450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Lauren Lugo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3101d7543d_1_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Overview</a:t>
            </a:r>
            <a:endParaRPr/>
          </a:p>
        </p:txBody>
      </p:sp>
      <p:sp>
        <p:nvSpPr>
          <p:cNvPr id="120" name="Google Shape;120;g23101d7543d_1_6"/>
          <p:cNvSpPr txBox="1"/>
          <p:nvPr>
            <p:ph idx="1" type="body"/>
          </p:nvPr>
        </p:nvSpPr>
        <p:spPr>
          <a:xfrm>
            <a:off x="457200" y="2049275"/>
            <a:ext cx="40113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Design Switches and Sensors to read voltage and current values.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Code the ESP32 to regulate the switch system and Max Power Point Tracking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Design the ESP32 PCB board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Send data to realtime Database</a:t>
            </a:r>
            <a:endParaRPr sz="2000"/>
          </a:p>
        </p:txBody>
      </p:sp>
      <p:pic>
        <p:nvPicPr>
          <p:cNvPr id="121" name="Google Shape;121;g23101d7543d_1_6"/>
          <p:cNvPicPr preferRelativeResize="0"/>
          <p:nvPr/>
        </p:nvPicPr>
        <p:blipFill rotWithShape="1">
          <a:blip r:embed="rId3">
            <a:alphaModFix/>
          </a:blip>
          <a:srcRect b="0" l="27537" r="9805" t="0"/>
          <a:stretch/>
        </p:blipFill>
        <p:spPr>
          <a:xfrm rot="-5400000">
            <a:off x="5549062" y="1580514"/>
            <a:ext cx="1915999" cy="407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3101d7543d_1_13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Major Challenges and Solutions</a:t>
            </a:r>
            <a:endParaRPr/>
          </a:p>
        </p:txBody>
      </p:sp>
      <p:sp>
        <p:nvSpPr>
          <p:cNvPr id="128" name="Google Shape;128;g23101d7543d_1_13"/>
          <p:cNvSpPr txBox="1"/>
          <p:nvPr>
            <p:ph idx="1" type="body"/>
          </p:nvPr>
        </p:nvSpPr>
        <p:spPr>
          <a:xfrm>
            <a:off x="4572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800"/>
              <a:t>Challenges:</a:t>
            </a:r>
            <a:endParaRPr b="1" sz="2800"/>
          </a:p>
          <a:p>
            <a:pPr indent="-3556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Flashing the ESP32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Connecting to the Tamu IoT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Delays due to parts not being </a:t>
            </a:r>
            <a:r>
              <a:rPr b="1" lang="en-US" sz="2000"/>
              <a:t>compatible</a:t>
            </a:r>
            <a:r>
              <a:rPr b="1" lang="en-US" sz="2000"/>
              <a:t> with other systems </a:t>
            </a:r>
            <a:endParaRPr b="1" sz="2000"/>
          </a:p>
        </p:txBody>
      </p:sp>
      <p:sp>
        <p:nvSpPr>
          <p:cNvPr id="129" name="Google Shape;129;g23101d7543d_1_13"/>
          <p:cNvSpPr txBox="1"/>
          <p:nvPr>
            <p:ph idx="1" type="body"/>
          </p:nvPr>
        </p:nvSpPr>
        <p:spPr>
          <a:xfrm>
            <a:off x="4760900" y="2049275"/>
            <a:ext cx="4114800" cy="407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b="1" lang="en-US" sz="2800"/>
              <a:t>Solutions</a:t>
            </a:r>
            <a:r>
              <a:rPr b="1" lang="en-US" sz="2800"/>
              <a:t>:</a:t>
            </a:r>
            <a:endParaRPr b="1" sz="2800"/>
          </a:p>
          <a:p>
            <a:pPr indent="-355600" lvl="0" marL="45720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Took off the UART and rerouted power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Researched and created a function to connect </a:t>
            </a:r>
            <a:endParaRPr b="1"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b="1" lang="en-US" sz="2000"/>
              <a:t>Op Amp and voltage regulator were changed to different parts. </a:t>
            </a:r>
            <a:endParaRPr b="1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3101d7543d_1_2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Results</a:t>
            </a:r>
            <a:endParaRPr/>
          </a:p>
        </p:txBody>
      </p:sp>
      <p:graphicFrame>
        <p:nvGraphicFramePr>
          <p:cNvPr id="136" name="Google Shape;136;g23101d7543d_1_20"/>
          <p:cNvGraphicFramePr/>
          <p:nvPr/>
        </p:nvGraphicFramePr>
        <p:xfrm>
          <a:off x="1792650" y="1852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{6ACCCAC4-6FA9-405B-88F3-34C094B7583D}</a:tableStyleId>
              </a:tblPr>
              <a:tblGrid>
                <a:gridCol w="3832375"/>
                <a:gridCol w="1726325"/>
              </a:tblGrid>
              <a:tr h="67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Switches and Sensors responding properly with ESP32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Yes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Full System Shut Down when not enough power is being supplied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Yes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5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Max Power Point Tracking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No</a:t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67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Sending data to the Real Time Database</a:t>
                      </a:r>
                      <a:endParaRPr sz="16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/>
                        <a:t>No</a:t>
                      </a:r>
                      <a:endParaRPr sz="16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37" name="Google Shape;137;g23101d7543d_1_20"/>
          <p:cNvPicPr preferRelativeResize="0"/>
          <p:nvPr/>
        </p:nvPicPr>
        <p:blipFill rotWithShape="1">
          <a:blip r:embed="rId3">
            <a:alphaModFix/>
          </a:blip>
          <a:srcRect b="0" l="0" r="0" t="36676"/>
          <a:stretch/>
        </p:blipFill>
        <p:spPr>
          <a:xfrm>
            <a:off x="2304075" y="4485850"/>
            <a:ext cx="4672123" cy="202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3101d7543d_1_0"/>
          <p:cNvSpPr txBox="1"/>
          <p:nvPr>
            <p:ph type="title"/>
          </p:nvPr>
        </p:nvSpPr>
        <p:spPr>
          <a:xfrm>
            <a:off x="584200" y="2575975"/>
            <a:ext cx="8229600" cy="9879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DC-DC Converter Subsystem</a:t>
            </a:r>
            <a:endParaRPr/>
          </a:p>
        </p:txBody>
      </p:sp>
      <p:sp>
        <p:nvSpPr>
          <p:cNvPr id="144" name="Google Shape;144;g23101d7543d_1_0"/>
          <p:cNvSpPr txBox="1"/>
          <p:nvPr/>
        </p:nvSpPr>
        <p:spPr>
          <a:xfrm>
            <a:off x="4000500" y="3502450"/>
            <a:ext cx="194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Tarik Dawson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0a1755bc37_0_109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Subsystem Overview</a:t>
            </a:r>
            <a:endParaRPr/>
          </a:p>
        </p:txBody>
      </p:sp>
      <p:sp>
        <p:nvSpPr>
          <p:cNvPr id="151" name="Google Shape;151;g20a1755bc37_0_109"/>
          <p:cNvSpPr txBox="1"/>
          <p:nvPr/>
        </p:nvSpPr>
        <p:spPr>
          <a:xfrm>
            <a:off x="4192938" y="4809400"/>
            <a:ext cx="14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Current/Voltage sensor</a:t>
            </a:r>
            <a:endParaRPr/>
          </a:p>
        </p:txBody>
      </p:sp>
      <p:sp>
        <p:nvSpPr>
          <p:cNvPr id="152" name="Google Shape;152;g20a1755bc37_0_109"/>
          <p:cNvSpPr txBox="1"/>
          <p:nvPr/>
        </p:nvSpPr>
        <p:spPr>
          <a:xfrm>
            <a:off x="6825625" y="1887475"/>
            <a:ext cx="144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Current/Voltage sensor</a:t>
            </a:r>
            <a:endParaRPr/>
          </a:p>
        </p:txBody>
      </p:sp>
      <p:sp>
        <p:nvSpPr>
          <p:cNvPr id="153" name="Google Shape;153;g20a1755bc37_0_109"/>
          <p:cNvSpPr txBox="1"/>
          <p:nvPr/>
        </p:nvSpPr>
        <p:spPr>
          <a:xfrm>
            <a:off x="7180673" y="4676425"/>
            <a:ext cx="7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Switch</a:t>
            </a:r>
            <a:endParaRPr/>
          </a:p>
        </p:txBody>
      </p:sp>
      <p:pic>
        <p:nvPicPr>
          <p:cNvPr id="154" name="Google Shape;154;g20a1755bc37_0_109"/>
          <p:cNvPicPr preferRelativeResize="0"/>
          <p:nvPr/>
        </p:nvPicPr>
        <p:blipFill rotWithShape="1">
          <a:blip r:embed="rId3">
            <a:alphaModFix/>
          </a:blip>
          <a:srcRect b="3215" l="0" r="10778" t="6702"/>
          <a:stretch/>
        </p:blipFill>
        <p:spPr>
          <a:xfrm>
            <a:off x="4547954" y="2151004"/>
            <a:ext cx="738363" cy="110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20a1755bc37_0_109"/>
          <p:cNvPicPr preferRelativeResize="0"/>
          <p:nvPr/>
        </p:nvPicPr>
        <p:blipFill rotWithShape="1">
          <a:blip r:embed="rId4">
            <a:alphaModFix/>
          </a:blip>
          <a:srcRect b="43113" l="64996" r="8728" t="29219"/>
          <a:stretch/>
        </p:blipFill>
        <p:spPr>
          <a:xfrm rot="-5400000">
            <a:off x="4618804" y="4008730"/>
            <a:ext cx="596659" cy="75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0a1755bc37_0_109"/>
          <p:cNvPicPr preferRelativeResize="0"/>
          <p:nvPr/>
        </p:nvPicPr>
        <p:blipFill rotWithShape="1">
          <a:blip r:embed="rId4">
            <a:alphaModFix/>
          </a:blip>
          <a:srcRect b="10544" l="69419" r="8729" t="66301"/>
          <a:stretch/>
        </p:blipFill>
        <p:spPr>
          <a:xfrm rot="-5400000">
            <a:off x="7219728" y="2500007"/>
            <a:ext cx="504522" cy="64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0a1755bc37_0_109"/>
          <p:cNvPicPr preferRelativeResize="0"/>
          <p:nvPr/>
        </p:nvPicPr>
        <p:blipFill rotWithShape="1">
          <a:blip r:embed="rId4">
            <a:alphaModFix/>
          </a:blip>
          <a:srcRect b="29446" l="21553" r="18242" t="11054"/>
          <a:stretch/>
        </p:blipFill>
        <p:spPr>
          <a:xfrm rot="-5400000">
            <a:off x="5737976" y="3191441"/>
            <a:ext cx="906816" cy="1076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0a1755bc37_0_109"/>
          <p:cNvPicPr preferRelativeResize="0"/>
          <p:nvPr/>
        </p:nvPicPr>
        <p:blipFill rotWithShape="1">
          <a:blip r:embed="rId4">
            <a:alphaModFix/>
          </a:blip>
          <a:srcRect b="11811" l="45725" r="28321" t="70058"/>
          <a:stretch/>
        </p:blipFill>
        <p:spPr>
          <a:xfrm rot="-5400000">
            <a:off x="7090620" y="3723697"/>
            <a:ext cx="839916" cy="70506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0a1755bc37_0_109"/>
          <p:cNvSpPr/>
          <p:nvPr/>
        </p:nvSpPr>
        <p:spPr>
          <a:xfrm>
            <a:off x="4849304" y="3401046"/>
            <a:ext cx="185700" cy="504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0a1755bc37_0_109"/>
          <p:cNvSpPr/>
          <p:nvPr/>
        </p:nvSpPr>
        <p:spPr>
          <a:xfrm>
            <a:off x="5652913" y="4254937"/>
            <a:ext cx="608400" cy="325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0a1755bc37_0_109"/>
          <p:cNvSpPr/>
          <p:nvPr/>
        </p:nvSpPr>
        <p:spPr>
          <a:xfrm flipH="1" rot="5400000">
            <a:off x="6358671" y="2523455"/>
            <a:ext cx="447000" cy="915900"/>
          </a:xfrm>
          <a:prstGeom prst="bentUpArrow">
            <a:avLst>
              <a:gd fmla="val 17837" name="adj1"/>
              <a:gd fmla="val 23993" name="adj2"/>
              <a:gd fmla="val 29378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0a1755bc37_0_109"/>
          <p:cNvSpPr/>
          <p:nvPr/>
        </p:nvSpPr>
        <p:spPr>
          <a:xfrm>
            <a:off x="7417725" y="3202277"/>
            <a:ext cx="185700" cy="32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0a1755bc37_0_109"/>
          <p:cNvSpPr txBox="1"/>
          <p:nvPr/>
        </p:nvSpPr>
        <p:spPr>
          <a:xfrm>
            <a:off x="5757803" y="4651725"/>
            <a:ext cx="101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DC-DC Converter</a:t>
            </a:r>
            <a:endParaRPr/>
          </a:p>
        </p:txBody>
      </p:sp>
      <p:sp>
        <p:nvSpPr>
          <p:cNvPr id="164" name="Google Shape;164;g20a1755bc37_0_109"/>
          <p:cNvSpPr txBox="1"/>
          <p:nvPr/>
        </p:nvSpPr>
        <p:spPr>
          <a:xfrm>
            <a:off x="3822700" y="3381806"/>
            <a:ext cx="8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18V-60V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0-5A</a:t>
            </a:r>
            <a:endParaRPr/>
          </a:p>
        </p:txBody>
      </p:sp>
      <p:sp>
        <p:nvSpPr>
          <p:cNvPr id="165" name="Google Shape;165;g20a1755bc37_0_109"/>
          <p:cNvSpPr txBox="1"/>
          <p:nvPr/>
        </p:nvSpPr>
        <p:spPr>
          <a:xfrm>
            <a:off x="152400" y="152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8</a:t>
            </a:r>
            <a:endParaRPr/>
          </a:p>
        </p:txBody>
      </p:sp>
      <p:sp>
        <p:nvSpPr>
          <p:cNvPr id="166" name="Google Shape;166;g20a1755bc37_0_109"/>
          <p:cNvSpPr txBox="1"/>
          <p:nvPr/>
        </p:nvSpPr>
        <p:spPr>
          <a:xfrm>
            <a:off x="7918968" y="3121209"/>
            <a:ext cx="87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12</a:t>
            </a:r>
            <a:r>
              <a:rPr lang="en-US"/>
              <a:t>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0-10A</a:t>
            </a:r>
            <a:endParaRPr/>
          </a:p>
        </p:txBody>
      </p:sp>
      <p:sp>
        <p:nvSpPr>
          <p:cNvPr id="167" name="Google Shape;167;g20a1755bc37_0_109"/>
          <p:cNvSpPr txBox="1"/>
          <p:nvPr/>
        </p:nvSpPr>
        <p:spPr>
          <a:xfrm>
            <a:off x="748750" y="2120275"/>
            <a:ext cx="2736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Powers system and </a:t>
            </a:r>
            <a:r>
              <a:rPr lang="en-US" sz="1800"/>
              <a:t>load</a:t>
            </a:r>
            <a:r>
              <a:rPr lang="en-US" sz="1800"/>
              <a:t> via solar panel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Able to switch on and off depending on solar power via microcontroller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800"/>
              <a:t>Gives sensor data to microcontroller</a:t>
            </a:r>
            <a:endParaRPr sz="1800"/>
          </a:p>
        </p:txBody>
      </p:sp>
      <p:pic>
        <p:nvPicPr>
          <p:cNvPr id="168" name="Google Shape;168;g20a1755bc37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8750" y="4521475"/>
            <a:ext cx="3035084" cy="203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Brian Gardner</dc:creator>
</cp:coreProperties>
</file>